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1"/>
  </p:normalViewPr>
  <p:slideViewPr>
    <p:cSldViewPr snapToGrid="0">
      <p:cViewPr varScale="1">
        <p:scale>
          <a:sx n="114" d="100"/>
          <a:sy n="114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36BC-C3FC-E99E-D42A-905498A2A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35A74-D376-F606-A9F3-FDB052375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11E6B-6A5F-314E-CF91-C0DAED06D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EACFD-4A50-0ED9-669C-92D9F668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A6BA3-EDC5-7BAD-D055-18F26DFA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45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FBC1-EB4E-836E-DD1C-5E3E9E902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6B613-8B86-559B-3E16-F1C280505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1FBE2-6619-8131-89DD-4A6B3BDF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EC2F9-FB95-677C-21E1-798EB63F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9A2D5-C4BD-517B-F14C-15FA592F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93D25D-154E-1B70-9EE3-5C7D49F76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FC2E1-5CB8-2C62-BF92-260B9C929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72462-B708-D0B1-D0E5-24E1A2DD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BCBA4-0C9B-5882-8716-E8FAC698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9703F-709C-36E7-9D2C-5306C58B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1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1244B-4ED6-E1C9-3FCB-979B6903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495D-CFE3-4362-1D01-4E1815915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F8C6-B029-9962-F6F6-55916805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B6111-5E20-3191-AF07-03E9AD1F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CA160-6051-A428-285A-B9BBA203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1B3A-343C-076E-C51A-3F51AD92B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27366-729E-18E2-5DEF-07AA256EE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9FA5E-2432-0AAE-02D0-24AE6DA7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E1991-1B18-99EA-8944-C23B15DD3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99F03-33AD-B18D-F77E-2AB6F29A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2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0D05-5B20-DDB9-3CD9-37681E74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6B411-3BD7-A243-F8AE-2571E83DE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5DED8-67C9-DE83-D68D-CEE2FF695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FF7E0-0118-1003-80C0-4FA28AE0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DF87B-16F7-E289-C144-D8ED91E0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F9112-8124-4DF9-294B-910DA29F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40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7B4A-E88A-BC11-B00F-A5263071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FBB37-6787-595F-726F-C0617AF8E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D5625-F4FB-394B-406D-07C27C8CE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1028A-A677-9DB0-D142-890962CAD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57974-4C62-9224-1096-366F419FB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AB1CD8-D3C2-2A4B-65EA-BDFBE3EF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2592E-2425-AEEA-B6F7-C5A11004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423B5-9812-281A-8043-EB7127DE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BED8-CAAB-A50D-2F46-68E6F01C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09D03-80A5-2A4E-02FE-AA3C4193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E8DE7-D18E-CFBD-4971-E87D68762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673F3-6C16-5C14-7BB1-74D1B891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E57B89-E369-AD78-9B7F-B32445B9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4E8613-FF20-C62D-CE74-EAE0EB58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D23D2-7795-0BEF-ADEF-FA621149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4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62A2-A90A-8906-83CF-6E50680D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1E53F-63B7-8D19-C28C-46A2DAA2D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825B2-36DD-AB37-25D2-AADCACE5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3792F-F136-35FC-8373-A0891A51F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66F1A-62D6-9843-E4E6-47D3C78D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8D671-9CAC-5307-6C0F-076B6D6F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1182-13AB-680E-FA71-0FBAD16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AD5C7F-A442-F8DA-BF6A-E6F9DB029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C591C-A008-4FAE-8408-A5916EF94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0608-F922-D86D-9BEE-B38FCE4D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C0606-A9A3-C35E-71F1-76F98A8B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28598-2323-1BFA-E640-233A9639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4A2E5-B778-49F3-B4F1-4976D359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C7D56-CEBF-17D3-85EF-3089E678B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BC251-BDDA-6AD3-87BD-50A7107805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C1D564-5984-6D42-A5B3-16801EA7C9B1}" type="datetimeFigureOut">
              <a:rPr lang="en-US" smtClean="0"/>
              <a:t>12/26/24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59163-A797-80F6-EDE0-07EFA2477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384F0-5AE7-D2D5-3E73-C2CF8B2C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04440A-D784-BB47-B41C-2DE6340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pp.powerbi.com/view?r=eyJrIjoiNzFlMGQ5NGYtMGQ5OC00ZDVjLWFjNGYtZmEzNzk1N2VmNGJmIiwidCI6Ijk2NzNlOWE4LWFhNTctNDQ2MS05MzM2LTVmZDNmMDAzNGUxOCIsImMiOjZ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0">
            <a:extLst>
              <a:ext uri="{FF2B5EF4-FFF2-40B4-BE49-F238E27FC236}">
                <a16:creationId xmlns:a16="http://schemas.microsoft.com/office/drawing/2014/main" id="{C196E220-6AA7-5481-5E31-9B0F2A739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6"/>
            <a:ext cx="4659805" cy="6851694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8522379B-BC03-1D1E-0CA5-09DD685FB8DB}"/>
              </a:ext>
            </a:extLst>
          </p:cNvPr>
          <p:cNvSpPr/>
          <p:nvPr/>
        </p:nvSpPr>
        <p:spPr>
          <a:xfrm>
            <a:off x="5248839" y="685179"/>
            <a:ext cx="6116775" cy="1370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Framework for Airline Customer Satisfaction Analysis</a:t>
            </a:r>
            <a:endParaRPr lang="en-US" sz="445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72D8A88-B4A5-EF20-881B-0017E423988B}"/>
              </a:ext>
            </a:extLst>
          </p:cNvPr>
          <p:cNvSpPr/>
          <p:nvPr/>
        </p:nvSpPr>
        <p:spPr>
          <a:xfrm>
            <a:off x="5248839" y="3086329"/>
            <a:ext cx="6116775" cy="956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Airlines that understand the pain points of their passengers and address them effectively have the opportunity to improve their reputation, customer retention, and overall service quality.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We'll explore how to identify and mitigate service gaps across key travel touchpoints.</a:t>
            </a:r>
            <a:endParaRPr lang="en-US" sz="1750" dirty="0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105BCC5F-BAD7-0995-F40C-2891E6DD6EC5}"/>
              </a:ext>
            </a:extLst>
          </p:cNvPr>
          <p:cNvSpPr/>
          <p:nvPr/>
        </p:nvSpPr>
        <p:spPr>
          <a:xfrm>
            <a:off x="4529498" y="4490182"/>
            <a:ext cx="293763" cy="233887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D436F51D-0A61-C6E0-E6D0-65B0682DF8B0}"/>
              </a:ext>
            </a:extLst>
          </p:cNvPr>
          <p:cNvSpPr/>
          <p:nvPr/>
        </p:nvSpPr>
        <p:spPr>
          <a:xfrm>
            <a:off x="5248839" y="5254053"/>
            <a:ext cx="4234237" cy="25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-by Apoorv Vaishampayan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1772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097EAD-CD60-A7C6-9884-5ED6EBA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10" y="624145"/>
            <a:ext cx="3008209" cy="2624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3ACA2D-8F12-BDD8-B4F1-649A8C0DD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34" y="914400"/>
            <a:ext cx="3743538" cy="1936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65BEF1-57E8-1D0D-7C60-4FAEE8BBC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363" y="643466"/>
            <a:ext cx="2982570" cy="2624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38ABD-ABC3-195B-9F01-EFE70F3E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610" y="3609193"/>
            <a:ext cx="3008212" cy="2624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A4D2E1-4EB5-A6FD-088F-0F40ABFAFD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321"/>
          <a:stretch/>
        </p:blipFill>
        <p:spPr>
          <a:xfrm>
            <a:off x="514234" y="3853864"/>
            <a:ext cx="3743538" cy="2135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C38B5-C331-2857-920C-5F53CA89A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3589863"/>
            <a:ext cx="2987561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8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graphs showing different types of service&#10;&#10;Description automatically generated with medium confidence">
            <a:extLst>
              <a:ext uri="{FF2B5EF4-FFF2-40B4-BE49-F238E27FC236}">
                <a16:creationId xmlns:a16="http://schemas.microsoft.com/office/drawing/2014/main" id="{B58C459C-1440-E3C6-4217-4902EF86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4" t="-1911" r="9812" b="1"/>
          <a:stretch/>
        </p:blipFill>
        <p:spPr>
          <a:xfrm>
            <a:off x="0" y="-69275"/>
            <a:ext cx="5833366" cy="6788729"/>
          </a:xfrm>
          <a:prstGeom prst="rect">
            <a:avLst/>
          </a:prstGeom>
        </p:spPr>
      </p:pic>
      <p:pic>
        <p:nvPicPr>
          <p:cNvPr id="13" name="Picture 12" descr="A group of graphs showing different types of service&#10;&#10;Description automatically generated with medium confidence">
            <a:extLst>
              <a:ext uri="{FF2B5EF4-FFF2-40B4-BE49-F238E27FC236}">
                <a16:creationId xmlns:a16="http://schemas.microsoft.com/office/drawing/2014/main" id="{9730B005-D80C-228A-7831-A108C193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66" y="0"/>
            <a:ext cx="6247798" cy="66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group of graphs showing different types of service&#10;&#10;Description automatically generated with medium confidence">
            <a:extLst>
              <a:ext uri="{FF2B5EF4-FFF2-40B4-BE49-F238E27FC236}">
                <a16:creationId xmlns:a16="http://schemas.microsoft.com/office/drawing/2014/main" id="{ED5FDEAA-0950-9E16-409D-C4915065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10706099" cy="65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C230E0-2BF1-B9E2-5D03-3E7D4212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039" b="1"/>
          <a:stretch/>
        </p:blipFill>
        <p:spPr>
          <a:xfrm>
            <a:off x="508833" y="321734"/>
            <a:ext cx="5323502" cy="29051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1E24D4-982B-B5B9-81E6-B41C847A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6" b="3"/>
          <a:stretch/>
        </p:blipFill>
        <p:spPr>
          <a:xfrm>
            <a:off x="6308034" y="545544"/>
            <a:ext cx="5112595" cy="24575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BF44A-EB43-4910-FDB8-35FDBDE24C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495" b="2"/>
          <a:stretch/>
        </p:blipFill>
        <p:spPr>
          <a:xfrm>
            <a:off x="644035" y="3631096"/>
            <a:ext cx="5053096" cy="2760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A7E82-2F33-9FF5-5AC8-BD45538A68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562"/>
          <a:stretch/>
        </p:blipFill>
        <p:spPr>
          <a:xfrm>
            <a:off x="6308034" y="3781284"/>
            <a:ext cx="5112595" cy="246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4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98EFB66-7314-D063-AFDA-06923199D8F7}"/>
              </a:ext>
            </a:extLst>
          </p:cNvPr>
          <p:cNvSpPr/>
          <p:nvPr/>
        </p:nvSpPr>
        <p:spPr>
          <a:xfrm>
            <a:off x="1043172" y="200025"/>
            <a:ext cx="64121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and Evaluation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EFFBFFB-428D-88AE-A4EB-C91DC3DC504D}"/>
              </a:ext>
            </a:extLst>
          </p:cNvPr>
          <p:cNvSpPr/>
          <p:nvPr/>
        </p:nvSpPr>
        <p:spPr>
          <a:xfrm>
            <a:off x="1043172" y="908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Naive Bayes Model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12BFB6D-5126-806C-C214-0739C8799795}"/>
              </a:ext>
            </a:extLst>
          </p:cNvPr>
          <p:cNvSpPr/>
          <p:nvPr/>
        </p:nvSpPr>
        <p:spPr>
          <a:xfrm>
            <a:off x="1126872" y="13516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 85.93%</a:t>
            </a:r>
            <a:endParaRPr lang="en-US" sz="17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389A321-D3EE-F8EB-2AD4-4C716BCC6BBA}"/>
              </a:ext>
            </a:extLst>
          </p:cNvPr>
          <p:cNvSpPr/>
          <p:nvPr/>
        </p:nvSpPr>
        <p:spPr>
          <a:xfrm>
            <a:off x="756052" y="17840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performance in predicting customer satisfaction</a:t>
            </a:r>
            <a:endParaRPr lang="en-US" sz="17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5DA6ECAA-7F6F-A5F8-CF9B-DC8661BA2EBD}"/>
              </a:ext>
            </a:extLst>
          </p:cNvPr>
          <p:cNvSpPr/>
          <p:nvPr/>
        </p:nvSpPr>
        <p:spPr>
          <a:xfrm>
            <a:off x="756052" y="22080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insights into positive and negative outcomes</a:t>
            </a:r>
            <a:endParaRPr lang="en-US" sz="17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28A4159-E0EF-39BF-F73A-A947DA130521}"/>
              </a:ext>
            </a:extLst>
          </p:cNvPr>
          <p:cNvSpPr/>
          <p:nvPr/>
        </p:nvSpPr>
        <p:spPr>
          <a:xfrm>
            <a:off x="6651160" y="9642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Decision Tree Model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FBFD424-1F23-7480-92F3-12D2F120CC07}"/>
              </a:ext>
            </a:extLst>
          </p:cNvPr>
          <p:cNvSpPr/>
          <p:nvPr/>
        </p:nvSpPr>
        <p:spPr>
          <a:xfrm>
            <a:off x="6651160" y="13338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 94.51%</a:t>
            </a:r>
            <a:endParaRPr lang="en-US" sz="17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33FBEC82-1B26-0643-8989-2CC2F8FDC4FA}"/>
              </a:ext>
            </a:extLst>
          </p:cNvPr>
          <p:cNvSpPr/>
          <p:nvPr/>
        </p:nvSpPr>
        <p:spPr>
          <a:xfrm>
            <a:off x="6651160" y="18309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Outperformed Naive Bayes with higher accuracy</a:t>
            </a:r>
            <a:endParaRPr lang="en-US" sz="17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1B8A65B8-65EB-6E48-2119-2FAE2DD38E3E}"/>
              </a:ext>
            </a:extLst>
          </p:cNvPr>
          <p:cNvSpPr/>
          <p:nvPr/>
        </p:nvSpPr>
        <p:spPr>
          <a:xfrm>
            <a:off x="6651159" y="22080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classification of customer satisfaction levels</a:t>
            </a:r>
            <a:endParaRPr lang="en-US" sz="1750" dirty="0"/>
          </a:p>
        </p:txBody>
      </p:sp>
      <p:pic>
        <p:nvPicPr>
          <p:cNvPr id="16" name="Picture 15" descr="A green squares with white numbers&#10;&#10;Description automatically generated">
            <a:extLst>
              <a:ext uri="{FF2B5EF4-FFF2-40B4-BE49-F238E27FC236}">
                <a16:creationId xmlns:a16="http://schemas.microsoft.com/office/drawing/2014/main" id="{0FCC2EAF-0C50-B4CF-543F-E93587EF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59" y="3071994"/>
            <a:ext cx="4971269" cy="3331263"/>
          </a:xfrm>
          <a:prstGeom prst="rect">
            <a:avLst/>
          </a:prstGeom>
        </p:spPr>
      </p:pic>
      <p:pic>
        <p:nvPicPr>
          <p:cNvPr id="18" name="Picture 17" descr="A blue squares with white numbers&#10;&#10;Description automatically generated">
            <a:extLst>
              <a:ext uri="{FF2B5EF4-FFF2-40B4-BE49-F238E27FC236}">
                <a16:creationId xmlns:a16="http://schemas.microsoft.com/office/drawing/2014/main" id="{1538E6EA-707C-12F4-0E8B-77BA951D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2" y="2986802"/>
            <a:ext cx="4387810" cy="35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11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0778B10F-96CB-2EFA-CD51-C49426BDC4EA}"/>
              </a:ext>
            </a:extLst>
          </p:cNvPr>
          <p:cNvSpPr txBox="1"/>
          <p:nvPr/>
        </p:nvSpPr>
        <p:spPr>
          <a:xfrm>
            <a:off x="838200" y="1706137"/>
            <a:ext cx="6064405" cy="4470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What are the Most Challenging Parts?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Challenging Part: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Dataset Size Limitation:</a:t>
            </a:r>
            <a:br>
              <a:rPr lang="en-US" dirty="0"/>
            </a:br>
            <a:r>
              <a:rPr lang="en-US" dirty="0"/>
              <a:t>While performing analysis through the API, there’s a limit on the dataset size that can be processed in real time.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To overcome this, </a:t>
            </a:r>
            <a:r>
              <a:rPr lang="en-US" b="1" dirty="0"/>
              <a:t>Power BI</a:t>
            </a:r>
            <a:r>
              <a:rPr lang="en-US" dirty="0"/>
              <a:t> was integrated to enable efficient data visualization and improve real-time client accessibility.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Link: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Power BI Dashboard Link</a:t>
            </a:r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DC9B7476-0C2E-4834-5E4C-C7428EECE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2821550-3F84-F21A-2C75-FFBD7F97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7382" cy="6851073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3A295488-1AD7-48ED-A3BB-7BBE145AF9F9}"/>
              </a:ext>
            </a:extLst>
          </p:cNvPr>
          <p:cNvSpPr/>
          <p:nvPr/>
        </p:nvSpPr>
        <p:spPr>
          <a:xfrm>
            <a:off x="6209972" y="-131682"/>
            <a:ext cx="4287086" cy="614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Recommendations</a:t>
            </a:r>
            <a:endParaRPr lang="en-US" sz="44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403DAD8B-F664-BB7E-4890-E8BDFD63C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296" y="1064318"/>
            <a:ext cx="983243" cy="1573189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FA68D5D1-9FCA-AFD7-5441-2791E1F38F64}"/>
              </a:ext>
            </a:extLst>
          </p:cNvPr>
          <p:cNvSpPr/>
          <p:nvPr/>
        </p:nvSpPr>
        <p:spPr>
          <a:xfrm>
            <a:off x="6209972" y="1116619"/>
            <a:ext cx="2355646" cy="30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 Inflight Services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6E23D39-5E96-5DC5-621B-24955B9B1EAF}"/>
              </a:ext>
            </a:extLst>
          </p:cNvPr>
          <p:cNvSpPr/>
          <p:nvPr/>
        </p:nvSpPr>
        <p:spPr>
          <a:xfrm>
            <a:off x="6195567" y="1636756"/>
            <a:ext cx="4315896" cy="62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WiFi, entertainment, and legroom to boost satisfaction.</a:t>
            </a:r>
            <a:endParaRPr lang="en-US" sz="17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9F0A34E2-81DB-9CA0-28AA-F14815230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296" y="2878830"/>
            <a:ext cx="983243" cy="1573189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1EEBE3F2-A8A0-7FF2-32F2-60CDD8F1728D}"/>
              </a:ext>
            </a:extLst>
          </p:cNvPr>
          <p:cNvSpPr/>
          <p:nvPr/>
        </p:nvSpPr>
        <p:spPr>
          <a:xfrm>
            <a:off x="6158140" y="2913434"/>
            <a:ext cx="2535771" cy="30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Address Delays Proactively</a:t>
            </a:r>
            <a:endParaRPr lang="en-US" sz="22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721047D0-4E00-BCF3-D16D-C18F627A12D2}"/>
              </a:ext>
            </a:extLst>
          </p:cNvPr>
          <p:cNvSpPr/>
          <p:nvPr/>
        </p:nvSpPr>
        <p:spPr>
          <a:xfrm>
            <a:off x="6209972" y="3419955"/>
            <a:ext cx="4315896" cy="62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scheduling and communication to minimize negative experiences.</a:t>
            </a:r>
            <a:endParaRPr lang="en-US" sz="17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3849FB86-F1A5-6593-EF2A-148F8B8A5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296" y="4693343"/>
            <a:ext cx="983243" cy="1573189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EC2AC593-CE3B-531F-C78B-7E75683EFEAA}"/>
              </a:ext>
            </a:extLst>
          </p:cNvPr>
          <p:cNvSpPr/>
          <p:nvPr/>
        </p:nvSpPr>
        <p:spPr>
          <a:xfrm>
            <a:off x="6277772" y="4693343"/>
            <a:ext cx="2075743" cy="30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Ease of Online Booking</a:t>
            </a:r>
            <a:endParaRPr lang="en-US" sz="22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B28A0BDE-4097-F194-F36E-D4804C97D117}"/>
              </a:ext>
            </a:extLst>
          </p:cNvPr>
          <p:cNvSpPr/>
          <p:nvPr/>
        </p:nvSpPr>
        <p:spPr>
          <a:xfrm>
            <a:off x="6277772" y="5221244"/>
            <a:ext cx="4315896" cy="62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user-friendly UI.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8940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ticky notes with question marks">
            <a:extLst>
              <a:ext uri="{FF2B5EF4-FFF2-40B4-BE49-F238E27FC236}">
                <a16:creationId xmlns:a16="http://schemas.microsoft.com/office/drawing/2014/main" id="{6F217E0F-5040-76AF-DCCE-2311DDE5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92" r="22449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C05C6-F69B-9335-FAA6-0CD481E017A9}"/>
              </a:ext>
            </a:extLst>
          </p:cNvPr>
          <p:cNvSpPr txBox="1"/>
          <p:nvPr/>
        </p:nvSpPr>
        <p:spPr>
          <a:xfrm>
            <a:off x="5836537" y="1773043"/>
            <a:ext cx="5247340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17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440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A4E709DB-E575-8D7D-2AF8-B6FF6A19C735}"/>
              </a:ext>
            </a:extLst>
          </p:cNvPr>
          <p:cNvSpPr/>
          <p:nvPr/>
        </p:nvSpPr>
        <p:spPr>
          <a:xfrm>
            <a:off x="987754" y="290589"/>
            <a:ext cx="106649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Challenge: Customer Dissatisfaction</a:t>
            </a:r>
            <a:endParaRPr lang="en-US" sz="44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65F79C03-0533-4BA9-58FC-76C234B1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94" y="1452996"/>
            <a:ext cx="1614011" cy="807958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62ADA58A-6689-8D42-9C4D-87E18FCEB9F3}"/>
              </a:ext>
            </a:extLst>
          </p:cNvPr>
          <p:cNvSpPr/>
          <p:nvPr/>
        </p:nvSpPr>
        <p:spPr>
          <a:xfrm>
            <a:off x="4191487" y="1717315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04AD1C49-0785-1049-69C7-62B3411D83B1}"/>
              </a:ext>
            </a:extLst>
          </p:cNvPr>
          <p:cNvSpPr/>
          <p:nvPr/>
        </p:nvSpPr>
        <p:spPr>
          <a:xfrm>
            <a:off x="5282219" y="1679810"/>
            <a:ext cx="2183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Reduced Loyalty</a:t>
            </a:r>
            <a:endParaRPr lang="en-US" sz="2200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DD8F2D00-F3A3-728B-82B1-98A80372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388" y="2317628"/>
            <a:ext cx="3228022" cy="807958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C33C155C-2BEC-4B3E-00CF-9F44A41EB968}"/>
              </a:ext>
            </a:extLst>
          </p:cNvPr>
          <p:cNvSpPr/>
          <p:nvPr/>
        </p:nvSpPr>
        <p:spPr>
          <a:xfrm>
            <a:off x="4163389" y="2494793"/>
            <a:ext cx="1700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BEF7C2A5-A376-06CE-2B10-E561EECCA31B}"/>
              </a:ext>
            </a:extLst>
          </p:cNvPr>
          <p:cNvSpPr/>
          <p:nvPr/>
        </p:nvSpPr>
        <p:spPr>
          <a:xfrm>
            <a:off x="6089225" y="2544442"/>
            <a:ext cx="2331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Negative Reviews</a:t>
            </a:r>
            <a:endParaRPr lang="en-US" sz="2200" dirty="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63A1961F-684F-680F-8B62-F996A9761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382" y="3182260"/>
            <a:ext cx="4842034" cy="807958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A359A034-6A3D-8D2D-F1C1-360197781804}"/>
              </a:ext>
            </a:extLst>
          </p:cNvPr>
          <p:cNvSpPr/>
          <p:nvPr/>
        </p:nvSpPr>
        <p:spPr>
          <a:xfrm>
            <a:off x="4161127" y="3359425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AEEC36CD-143E-B394-B6DA-209C53DEA33D}"/>
              </a:ext>
            </a:extLst>
          </p:cNvPr>
          <p:cNvSpPr/>
          <p:nvPr/>
        </p:nvSpPr>
        <p:spPr>
          <a:xfrm>
            <a:off x="6896230" y="3409074"/>
            <a:ext cx="1818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Loss</a:t>
            </a:r>
            <a:endParaRPr lang="en-US" sz="2200" dirty="0"/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FEAB0CC2-2B64-83E0-B49F-3B3D05CC3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258" y="4046892"/>
            <a:ext cx="6456164" cy="807958"/>
          </a:xfrm>
          <a:prstGeom prst="rect">
            <a:avLst/>
          </a:prstGeom>
        </p:spPr>
      </p:pic>
      <p:sp>
        <p:nvSpPr>
          <p:cNvPr id="18" name="Text 10">
            <a:extLst>
              <a:ext uri="{FF2B5EF4-FFF2-40B4-BE49-F238E27FC236}">
                <a16:creationId xmlns:a16="http://schemas.microsoft.com/office/drawing/2014/main" id="{C5199E43-0ABE-89E2-F585-EF706158DA09}"/>
              </a:ext>
            </a:extLst>
          </p:cNvPr>
          <p:cNvSpPr/>
          <p:nvPr/>
        </p:nvSpPr>
        <p:spPr>
          <a:xfrm>
            <a:off x="4156602" y="4224057"/>
            <a:ext cx="1832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FFD9943F-8693-0F06-AC10-2A3DC1892D4C}"/>
              </a:ext>
            </a:extLst>
          </p:cNvPr>
          <p:cNvSpPr/>
          <p:nvPr/>
        </p:nvSpPr>
        <p:spPr>
          <a:xfrm>
            <a:off x="7703236" y="4273706"/>
            <a:ext cx="3458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Competitive Disadvantage</a:t>
            </a:r>
            <a:endParaRPr lang="en-US" sz="22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F1FDB0FF-E31E-C3A9-C0D2-1D379AA819D0}"/>
              </a:ext>
            </a:extLst>
          </p:cNvPr>
          <p:cNvSpPr/>
          <p:nvPr/>
        </p:nvSpPr>
        <p:spPr>
          <a:xfrm>
            <a:off x="987754" y="51100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dissatisfaction leads to a cascade of negative outcomes for airlines, impacting both reputation and bottom line.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86721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56A0451-78AA-D3C0-4EE1-6D5D5CD6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175" y="1"/>
            <a:ext cx="4572000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E3BB6878-F9DB-FEC9-F0FD-17CB510618F0}"/>
              </a:ext>
            </a:extLst>
          </p:cNvPr>
          <p:cNvSpPr/>
          <p:nvPr/>
        </p:nvSpPr>
        <p:spPr>
          <a:xfrm>
            <a:off x="0" y="307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Issues in Airline Customer Experience</a:t>
            </a:r>
            <a:endParaRPr lang="en-US" sz="445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E851F3F0-B2BB-3CD7-E5F6-B6605547A379}"/>
              </a:ext>
            </a:extLst>
          </p:cNvPr>
          <p:cNvSpPr/>
          <p:nvPr/>
        </p:nvSpPr>
        <p:spPr>
          <a:xfrm>
            <a:off x="0" y="232039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0D428658-5DD3-B1A0-2E1C-F394889A5EA0}"/>
              </a:ext>
            </a:extLst>
          </p:cNvPr>
          <p:cNvSpPr/>
          <p:nvPr/>
        </p:nvSpPr>
        <p:spPr>
          <a:xfrm>
            <a:off x="623649" y="2320398"/>
            <a:ext cx="336646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 Gaps Across Touchpoints</a:t>
            </a:r>
            <a:endParaRPr lang="en-US" sz="22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77A3CBFD-B63D-4265-25E8-0AE7EC538BF9}"/>
              </a:ext>
            </a:extLst>
          </p:cNvPr>
          <p:cNvSpPr/>
          <p:nvPr/>
        </p:nvSpPr>
        <p:spPr>
          <a:xfrm>
            <a:off x="623649" y="3165146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Unmet expectations in check-in, inflight service, and delay management create frustration.</a:t>
            </a:r>
            <a:endParaRPr lang="en-US" sz="175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58CD799E-2011-F9AA-64A5-8C7F8772DF25}"/>
              </a:ext>
            </a:extLst>
          </p:cNvPr>
          <p:cNvSpPr/>
          <p:nvPr/>
        </p:nvSpPr>
        <p:spPr>
          <a:xfrm>
            <a:off x="3891677" y="232039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2BF536F-A526-6355-1134-36C044CE6B5E}"/>
              </a:ext>
            </a:extLst>
          </p:cNvPr>
          <p:cNvSpPr/>
          <p:nvPr/>
        </p:nvSpPr>
        <p:spPr>
          <a:xfrm>
            <a:off x="4515326" y="2320398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Inefficiencies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DC6EF487-0B73-FFEB-85ED-D48F2121E16C}"/>
              </a:ext>
            </a:extLst>
          </p:cNvPr>
          <p:cNvSpPr/>
          <p:nvPr/>
        </p:nvSpPr>
        <p:spPr>
          <a:xfrm>
            <a:off x="4432237" y="3160059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Delays and poor communication contribute to a negative travel experience.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0A92475-F36E-6794-7E2D-449F46EDD981}"/>
              </a:ext>
            </a:extLst>
          </p:cNvPr>
          <p:cNvSpPr/>
          <p:nvPr/>
        </p:nvSpPr>
        <p:spPr>
          <a:xfrm>
            <a:off x="0" y="509872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685D1A1A-9EF2-D325-32CF-B09F75EA8594}"/>
              </a:ext>
            </a:extLst>
          </p:cNvPr>
          <p:cNvSpPr/>
          <p:nvPr/>
        </p:nvSpPr>
        <p:spPr>
          <a:xfrm>
            <a:off x="623649" y="5098721"/>
            <a:ext cx="3922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Rising Customer Expectations</a:t>
            </a:r>
            <a:endParaRPr lang="en-US" sz="22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F9DB604E-A6BE-01D5-E7BB-C40096BBB112}"/>
              </a:ext>
            </a:extLst>
          </p:cNvPr>
          <p:cNvSpPr/>
          <p:nvPr/>
        </p:nvSpPr>
        <p:spPr>
          <a:xfrm>
            <a:off x="623649" y="558914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Passengers demand personalized, seamless experiences that are challenging to deliver consistently.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544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ABACF22-B9AC-213B-12ED-ABB6D12F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2BEE171-B28A-A565-EE21-6570FEB781AA}"/>
              </a:ext>
            </a:extLst>
          </p:cNvPr>
          <p:cNvSpPr/>
          <p:nvPr/>
        </p:nvSpPr>
        <p:spPr>
          <a:xfrm>
            <a:off x="0" y="0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kern="0" spc="-11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Solution: Predictive and Actionable Framework</a:t>
            </a:r>
            <a:endParaRPr lang="en-US" sz="38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7C761D3-7C96-DECF-076A-DB29BEEF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3880"/>
            <a:ext cx="488275" cy="488275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16E7E1F5-097D-E63A-F929-C84D9D364365}"/>
              </a:ext>
            </a:extLst>
          </p:cNvPr>
          <p:cNvSpPr/>
          <p:nvPr/>
        </p:nvSpPr>
        <p:spPr>
          <a:xfrm>
            <a:off x="0" y="2197418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Modeling</a:t>
            </a:r>
            <a:endParaRPr lang="en-US" sz="19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17A54212-E6B7-486D-8242-035C6DE9A4DF}"/>
              </a:ext>
            </a:extLst>
          </p:cNvPr>
          <p:cNvSpPr/>
          <p:nvPr/>
        </p:nvSpPr>
        <p:spPr>
          <a:xfrm>
            <a:off x="0" y="2619732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analyzes feedback and operational data to predict satisfaction.</a:t>
            </a:r>
            <a:endParaRPr lang="en-US" sz="15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E0342AA3-6C43-43DB-DF75-DB70BBE65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8297"/>
            <a:ext cx="488275" cy="488275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512E2FBB-10F6-B79B-0C91-0A22AB56FA27}"/>
              </a:ext>
            </a:extLst>
          </p:cNvPr>
          <p:cNvSpPr/>
          <p:nvPr/>
        </p:nvSpPr>
        <p:spPr>
          <a:xfrm>
            <a:off x="0" y="4201835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Data-Driven Insights</a:t>
            </a:r>
            <a:endParaRPr lang="en-US" sz="19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80B6CBB6-880A-E885-ED9D-343A45577E33}"/>
              </a:ext>
            </a:extLst>
          </p:cNvPr>
          <p:cNvSpPr/>
          <p:nvPr/>
        </p:nvSpPr>
        <p:spPr>
          <a:xfrm>
            <a:off x="0" y="4624150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recommendations based on key performance indicators (KPIs).</a:t>
            </a:r>
            <a:endParaRPr lang="en-US" sz="150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C0D0B14C-8E86-CE53-CEBB-C9999802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22714"/>
            <a:ext cx="488275" cy="488275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5A3A002D-42AE-91DD-BCEE-C8218B6C83D9}"/>
              </a:ext>
            </a:extLst>
          </p:cNvPr>
          <p:cNvSpPr/>
          <p:nvPr/>
        </p:nvSpPr>
        <p:spPr>
          <a:xfrm>
            <a:off x="0" y="6206252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Monitoring</a:t>
            </a:r>
            <a:endParaRPr lang="en-US" sz="19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B89E32C7-AFAD-14C9-F6DB-48FE5A77CA67}"/>
              </a:ext>
            </a:extLst>
          </p:cNvPr>
          <p:cNvSpPr/>
          <p:nvPr/>
        </p:nvSpPr>
        <p:spPr>
          <a:xfrm>
            <a:off x="0" y="6486823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 system identifies and mitigates issues before they affect passengers.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8790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7BD169-BB60-49C9-2A97-A4F7E8B88CED}"/>
              </a:ext>
            </a:extLst>
          </p:cNvPr>
          <p:cNvSpPr txBox="1"/>
          <p:nvPr/>
        </p:nvSpPr>
        <p:spPr>
          <a:xfrm>
            <a:off x="207818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80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Dataset</a:t>
            </a:r>
            <a:r>
              <a:rPr lang="en-US" sz="1800" b="1" kern="1200" spc="220" dirty="0">
                <a:solidFill>
                  <a:schemeClr val="tx1"/>
                </a:solidFill>
                <a:ea typeface="+mj-ea"/>
                <a:cs typeface="+mj-cs"/>
              </a:rPr>
              <a:t>  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Features</a:t>
            </a:r>
            <a:r>
              <a:rPr lang="en-US" sz="1800" b="1" kern="1200" spc="220" dirty="0">
                <a:solidFill>
                  <a:schemeClr val="tx1"/>
                </a:solidFill>
                <a:ea typeface="+mj-ea"/>
                <a:cs typeface="+mj-cs"/>
              </a:rPr>
              <a:t>: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192D7-D410-4B68-7002-EAD2ACB76AEA}"/>
              </a:ext>
            </a:extLst>
          </p:cNvPr>
          <p:cNvSpPr txBox="1"/>
          <p:nvPr/>
        </p:nvSpPr>
        <p:spPr>
          <a:xfrm>
            <a:off x="207817" y="928255"/>
            <a:ext cx="798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spc="22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1. The dataset has 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129881</a:t>
            </a:r>
            <a:r>
              <a:rPr lang="en-GB" dirty="0">
                <a:effectLst/>
              </a:rPr>
              <a:t> </a:t>
            </a:r>
            <a:r>
              <a:rPr lang="en-US" sz="1800" kern="1200" spc="22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rows and 24 attribute  (columns).</a:t>
            </a:r>
            <a:br>
              <a:rPr lang="en-US" sz="1800" kern="1200" spc="22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r>
              <a:rPr lang="en-US" sz="1800" kern="1200" spc="22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F13413-57D9-487D-7B6A-03E21849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1574586"/>
            <a:ext cx="11177544" cy="27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9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9BEF2EEC-2E55-933E-53EF-647E9409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995" y="0"/>
            <a:ext cx="4358005" cy="6858000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0856C031-A43E-EA66-FD46-7795BD1065D4}"/>
              </a:ext>
            </a:extLst>
          </p:cNvPr>
          <p:cNvSpPr/>
          <p:nvPr/>
        </p:nvSpPr>
        <p:spPr>
          <a:xfrm>
            <a:off x="85010" y="407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 and Preprocessing</a:t>
            </a:r>
            <a:endParaRPr lang="en-US" sz="4450" dirty="0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E38165C8-A0D1-EB46-F2FA-F9E42ACA6704}"/>
              </a:ext>
            </a:extLst>
          </p:cNvPr>
          <p:cNvSpPr/>
          <p:nvPr/>
        </p:nvSpPr>
        <p:spPr>
          <a:xfrm>
            <a:off x="324921" y="1757720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FA1BE507-2DCF-0E85-2B0D-D612D8C4FF88}"/>
              </a:ext>
            </a:extLst>
          </p:cNvPr>
          <p:cNvSpPr/>
          <p:nvPr/>
        </p:nvSpPr>
        <p:spPr>
          <a:xfrm>
            <a:off x="564832" y="225278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AAFD714B-6372-5E3E-D1E9-86C07F7E8589}"/>
              </a:ext>
            </a:extLst>
          </p:cNvPr>
          <p:cNvSpPr/>
          <p:nvPr/>
        </p:nvSpPr>
        <p:spPr>
          <a:xfrm>
            <a:off x="85010" y="20128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87AC1800-E9A1-9B85-5837-3084F8656495}"/>
              </a:ext>
            </a:extLst>
          </p:cNvPr>
          <p:cNvSpPr/>
          <p:nvPr/>
        </p:nvSpPr>
        <p:spPr>
          <a:xfrm>
            <a:off x="271819" y="2097881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0A6C8F48-978E-F82D-1DC6-16883E11BB51}"/>
              </a:ext>
            </a:extLst>
          </p:cNvPr>
          <p:cNvSpPr/>
          <p:nvPr/>
        </p:nvSpPr>
        <p:spPr>
          <a:xfrm>
            <a:off x="1587698" y="1984534"/>
            <a:ext cx="3209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Handling Missing Values</a:t>
            </a:r>
            <a:endParaRPr lang="en-US" sz="2200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7099DF0F-5A44-A26B-C463-44EEEE3065A0}"/>
              </a:ext>
            </a:extLst>
          </p:cNvPr>
          <p:cNvSpPr/>
          <p:nvPr/>
        </p:nvSpPr>
        <p:spPr>
          <a:xfrm>
            <a:off x="1587698" y="24749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Replaced missing delay values with 0 to ensure consistent analysis.</a:t>
            </a:r>
            <a:endParaRPr lang="en-US" sz="1750" dirty="0"/>
          </a:p>
        </p:txBody>
      </p:sp>
      <p:sp>
        <p:nvSpPr>
          <p:cNvPr id="30" name="Shape 7">
            <a:extLst>
              <a:ext uri="{FF2B5EF4-FFF2-40B4-BE49-F238E27FC236}">
                <a16:creationId xmlns:a16="http://schemas.microsoft.com/office/drawing/2014/main" id="{8C26EBDA-3FC3-ADA8-57DC-1496F9163B7E}"/>
              </a:ext>
            </a:extLst>
          </p:cNvPr>
          <p:cNvSpPr/>
          <p:nvPr/>
        </p:nvSpPr>
        <p:spPr>
          <a:xfrm>
            <a:off x="594628" y="397867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8">
            <a:extLst>
              <a:ext uri="{FF2B5EF4-FFF2-40B4-BE49-F238E27FC236}">
                <a16:creationId xmlns:a16="http://schemas.microsoft.com/office/drawing/2014/main" id="{D8772179-9D8F-19D7-CF27-F4FAA1D71B2B}"/>
              </a:ext>
            </a:extLst>
          </p:cNvPr>
          <p:cNvSpPr/>
          <p:nvPr/>
        </p:nvSpPr>
        <p:spPr>
          <a:xfrm>
            <a:off x="100250" y="37021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E5E3935F-1ED3-630E-5170-4E58F2F5CC69}"/>
              </a:ext>
            </a:extLst>
          </p:cNvPr>
          <p:cNvSpPr/>
          <p:nvPr/>
        </p:nvSpPr>
        <p:spPr>
          <a:xfrm>
            <a:off x="238064" y="3813095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1F3D2F16-A36C-FCFC-B00B-EA4B1AC36046}"/>
              </a:ext>
            </a:extLst>
          </p:cNvPr>
          <p:cNvSpPr/>
          <p:nvPr/>
        </p:nvSpPr>
        <p:spPr>
          <a:xfrm>
            <a:off x="1580982" y="3760893"/>
            <a:ext cx="37378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Dropping Irrelevant Columns</a:t>
            </a:r>
            <a:endParaRPr lang="en-US" sz="2200" dirty="0"/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628865DB-22F5-9EB7-7EA8-306A3CF6595D}"/>
              </a:ext>
            </a:extLst>
          </p:cNvPr>
          <p:cNvSpPr/>
          <p:nvPr/>
        </p:nvSpPr>
        <p:spPr>
          <a:xfrm>
            <a:off x="1587698" y="417033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'id' column to focus on relevant features.</a:t>
            </a:r>
            <a:endParaRPr lang="en-US" sz="1750" dirty="0"/>
          </a:p>
        </p:txBody>
      </p:sp>
      <p:sp>
        <p:nvSpPr>
          <p:cNvPr id="35" name="Shape 12">
            <a:extLst>
              <a:ext uri="{FF2B5EF4-FFF2-40B4-BE49-F238E27FC236}">
                <a16:creationId xmlns:a16="http://schemas.microsoft.com/office/drawing/2014/main" id="{AE0F8096-A3EA-3388-4CF1-B62B7AFF7865}"/>
              </a:ext>
            </a:extLst>
          </p:cNvPr>
          <p:cNvSpPr/>
          <p:nvPr/>
        </p:nvSpPr>
        <p:spPr>
          <a:xfrm>
            <a:off x="564832" y="56832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4ECF2744-BA1D-213E-96D8-C0B193993705}"/>
              </a:ext>
            </a:extLst>
          </p:cNvPr>
          <p:cNvSpPr/>
          <p:nvPr/>
        </p:nvSpPr>
        <p:spPr>
          <a:xfrm>
            <a:off x="85010" y="54432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14">
            <a:extLst>
              <a:ext uri="{FF2B5EF4-FFF2-40B4-BE49-F238E27FC236}">
                <a16:creationId xmlns:a16="http://schemas.microsoft.com/office/drawing/2014/main" id="{2585ADB6-898B-B0D0-CE4C-17F0A2832450}"/>
              </a:ext>
            </a:extLst>
          </p:cNvPr>
          <p:cNvSpPr/>
          <p:nvPr/>
        </p:nvSpPr>
        <p:spPr>
          <a:xfrm>
            <a:off x="235386" y="5528310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38" name="Text 15">
            <a:extLst>
              <a:ext uri="{FF2B5EF4-FFF2-40B4-BE49-F238E27FC236}">
                <a16:creationId xmlns:a16="http://schemas.microsoft.com/office/drawing/2014/main" id="{B05F6595-ACA2-63F3-0B23-42F0F192D114}"/>
              </a:ext>
            </a:extLst>
          </p:cNvPr>
          <p:cNvSpPr/>
          <p:nvPr/>
        </p:nvSpPr>
        <p:spPr>
          <a:xfrm>
            <a:off x="1587698" y="5414963"/>
            <a:ext cx="4080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Encoding Categorical Variables</a:t>
            </a:r>
            <a:endParaRPr lang="en-US" sz="2200" dirty="0"/>
          </a:p>
        </p:txBody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5C9237E4-ED2B-0C9F-3A3E-E0AD0F40B08F}"/>
              </a:ext>
            </a:extLst>
          </p:cNvPr>
          <p:cNvSpPr/>
          <p:nvPr/>
        </p:nvSpPr>
        <p:spPr>
          <a:xfrm>
            <a:off x="1587698" y="59053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Converted categorical features to numerical using one-hot encoding.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94580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4C7778-EF8C-1BD3-BA71-B9537D5069F2}"/>
              </a:ext>
            </a:extLst>
          </p:cNvPr>
          <p:cNvSpPr txBox="1"/>
          <p:nvPr/>
        </p:nvSpPr>
        <p:spPr>
          <a:xfrm>
            <a:off x="110836" y="235527"/>
            <a:ext cx="6553199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Exploratory Data </a:t>
            </a:r>
            <a:r>
              <a:rPr lang="en-US" dirty="0"/>
              <a:t> 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Analysis</a:t>
            </a:r>
            <a:r>
              <a:rPr lang="en-US" dirty="0"/>
              <a:t>:</a:t>
            </a:r>
          </a:p>
        </p:txBody>
      </p:sp>
      <p:pic>
        <p:nvPicPr>
          <p:cNvPr id="6" name="Picture 5" descr="A pie chart of a customer type&#10;&#10;Description automatically generated with medium confidence">
            <a:extLst>
              <a:ext uri="{FF2B5EF4-FFF2-40B4-BE49-F238E27FC236}">
                <a16:creationId xmlns:a16="http://schemas.microsoft.com/office/drawing/2014/main" id="{9F8B4A6C-66C7-00B2-8CD6-90F28E61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663"/>
            <a:ext cx="7329055" cy="44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8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e chart with text on it&#10;&#10;Description automatically generated">
            <a:extLst>
              <a:ext uri="{FF2B5EF4-FFF2-40B4-BE49-F238E27FC236}">
                <a16:creationId xmlns:a16="http://schemas.microsoft.com/office/drawing/2014/main" id="{B59F3A13-2031-0B47-8232-DB2422B2FC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92"/>
          <a:stretch/>
        </p:blipFill>
        <p:spPr>
          <a:xfrm>
            <a:off x="0" y="0"/>
            <a:ext cx="6373091" cy="30064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96390-5680-5631-2DEA-0E373324B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254" y="0"/>
            <a:ext cx="4601679" cy="2757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D6FB77-B3D6-5A0A-113B-E92D382E4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91" y="3061855"/>
            <a:ext cx="12067309" cy="33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1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oup of different colored bars&#10;&#10;Description automatically generated">
            <a:extLst>
              <a:ext uri="{FF2B5EF4-FFF2-40B4-BE49-F238E27FC236}">
                <a16:creationId xmlns:a16="http://schemas.microsoft.com/office/drawing/2014/main" id="{E186E847-2D68-062C-5903-ACD1DAD9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38792"/>
            <a:ext cx="5291666" cy="4180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858A8-7C1C-7B7A-2BF5-33D02893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358636"/>
            <a:ext cx="5291667" cy="41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9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400</Words>
  <Application>Microsoft Macintosh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Arpita  Jairaj Rane</dc:creator>
  <cp:lastModifiedBy>Apoorv Vaishampayan</cp:lastModifiedBy>
  <cp:revision>4</cp:revision>
  <dcterms:created xsi:type="dcterms:W3CDTF">2024-12-04T02:34:54Z</dcterms:created>
  <dcterms:modified xsi:type="dcterms:W3CDTF">2024-12-26T05:20:09Z</dcterms:modified>
</cp:coreProperties>
</file>